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tmp" ContentType="image/jpe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 /><Relationship Id="rId2" Type="http://schemas.openxmlformats.org/package/2006/relationships/metadata/core-properties" Target="docProps/core.xml" /><Relationship Id="rId1" Type="http://schemas.openxmlformats.org/officeDocument/2006/relationships/officeDocument" Target="ppt/presentation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7" r:id="rId6"/>
    <p:sldId id="260" r:id="rId7"/>
    <p:sldId id="261" r:id="rId8"/>
    <p:sldId id="262" r:id="rId9"/>
    <p:sldId id="263" r:id="rId10"/>
    <p:sldId id="264" r:id="rId11"/>
    <p:sldId id="265" r:id="rId12"/>
    <p:sldId id="266" r:id="rId13"/>
  </p:sldIdLst>
  <p:sldSz cx="14630400" cy="8229600"/>
  <p:notesSz cx="8229600" cy="14630400"/>
  <p:embeddedFontLst>
    <p:embeddedFont>
      <p:font typeface="Barlow" pitchFamily="2" charset="0"/>
      <p:regular r:id="rId15"/>
    </p:embeddedFont>
    <p:embeddedFont>
      <p:font typeface="Spline Sans" pitchFamily="2" charset="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slide" Target="slides/slide12.xml" /><Relationship Id="rId18" Type="http://schemas.openxmlformats.org/officeDocument/2006/relationships/viewProps" Target="viewProps.xml" /><Relationship Id="rId3" Type="http://schemas.openxmlformats.org/officeDocument/2006/relationships/slide" Target="slides/slide2.xml" /><Relationship Id="rId7" Type="http://schemas.openxmlformats.org/officeDocument/2006/relationships/slide" Target="slides/slide6.xml" /><Relationship Id="rId12" Type="http://schemas.openxmlformats.org/officeDocument/2006/relationships/slide" Target="slides/slide11.xml" /><Relationship Id="rId17" Type="http://schemas.openxmlformats.org/officeDocument/2006/relationships/presProps" Target="presProps.xml" /><Relationship Id="rId2" Type="http://schemas.openxmlformats.org/officeDocument/2006/relationships/slide" Target="slides/slide1.xml" /><Relationship Id="rId16" Type="http://schemas.openxmlformats.org/officeDocument/2006/relationships/font" Target="fonts/font2.fntdata" /><Relationship Id="rId20" Type="http://schemas.openxmlformats.org/officeDocument/2006/relationships/tableStyles" Target="tableStyles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slide" Target="slides/slide10.xml" /><Relationship Id="rId5" Type="http://schemas.openxmlformats.org/officeDocument/2006/relationships/slide" Target="slides/slide4.xml" /><Relationship Id="rId15" Type="http://schemas.openxmlformats.org/officeDocument/2006/relationships/font" Target="fonts/font1.fntdata" /><Relationship Id="rId10" Type="http://schemas.openxmlformats.org/officeDocument/2006/relationships/slide" Target="slides/slide9.xml" /><Relationship Id="rId19" Type="http://schemas.openxmlformats.org/officeDocument/2006/relationships/theme" Target="theme/theme1.xml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notesMaster" Target="notesMasters/notesMaster1.xml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660900" y="0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9F0CB3-6EC6-BD41-9E5D-7E3DFD51F0B1}" type="datetimeFigureOut">
              <a:rPr lang="en-US" smtClean="0"/>
              <a:t>11/7/2024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273050" y="1828800"/>
            <a:ext cx="8775700" cy="493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3896975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660900" y="13896975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EF0D0B-A5D4-BF47-9441-77E87FD598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1772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 /><Relationship Id="rId1" Type="http://schemas.openxmlformats.org/officeDocument/2006/relationships/notesMaster" Target="../notesMasters/notesMaster1.xml" 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 /><Relationship Id="rId1" Type="http://schemas.openxmlformats.org/officeDocument/2006/relationships/notesMaster" Target="../notesMasters/notesMaster1.xml" 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 /><Relationship Id="rId1" Type="http://schemas.openxmlformats.org/officeDocument/2006/relationships/notesMaster" Target="../notesMasters/notesMaster1.xml" 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 /><Relationship Id="rId1" Type="http://schemas.openxmlformats.org/officeDocument/2006/relationships/notesMaster" Target="../notesMasters/notesMaster1.xml" 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 /><Relationship Id="rId1" Type="http://schemas.openxmlformats.org/officeDocument/2006/relationships/notesMaster" Target="../notesMasters/notesMaster1.xml" 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 /><Relationship Id="rId1" Type="http://schemas.openxmlformats.org/officeDocument/2006/relationships/notesMaster" Target="../notesMasters/notesMaster1.xml" 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 /><Relationship Id="rId1" Type="http://schemas.openxmlformats.org/officeDocument/2006/relationships/notesMaster" Target="../notesMasters/notesMaster1.xml" 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 /><Relationship Id="rId1" Type="http://schemas.openxmlformats.org/officeDocument/2006/relationships/notesMaster" Target="../notesMasters/notesMaster1.xml" 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 /><Relationship Id="rId1" Type="http://schemas.openxmlformats.org/officeDocument/2006/relationships/notesMaster" Target="../notesMasters/notesMaster1.xml" 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 /><Relationship Id="rId1" Type="http://schemas.openxmlformats.org/officeDocument/2006/relationships/notesMaster" Target="../notesMasters/notesMaster1.xml" 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.png" 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.png" 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.png" 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.png" 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.png" 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.png" 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.png" 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.png" 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.png" 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.png" 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.png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13" Type="http://schemas.openxmlformats.org/officeDocument/2006/relationships/theme" Target="../theme/theme1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slideLayout" Target="../slideLayouts/slideLayout12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notesSlide" Target="../notesSlides/notesSlide1.xml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4.png" 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 /><Relationship Id="rId2" Type="http://schemas.openxmlformats.org/officeDocument/2006/relationships/notesSlide" Target="../notesSlides/notesSlide9.xml" /><Relationship Id="rId1" Type="http://schemas.openxmlformats.org/officeDocument/2006/relationships/slideLayout" Target="../slideLayouts/slideLayout10.xml" /><Relationship Id="rId4" Type="http://schemas.openxmlformats.org/officeDocument/2006/relationships/image" Target="../media/image22.png" 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 /><Relationship Id="rId2" Type="http://schemas.openxmlformats.org/officeDocument/2006/relationships/notesSlide" Target="../notesSlides/notesSlide10.xml" /><Relationship Id="rId1" Type="http://schemas.openxmlformats.org/officeDocument/2006/relationships/slideLayout" Target="../slideLayouts/slideLayout11.xml" /><Relationship Id="rId4" Type="http://schemas.openxmlformats.org/officeDocument/2006/relationships/image" Target="../media/image24.png" 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 /><Relationship Id="rId2" Type="http://schemas.openxmlformats.org/officeDocument/2006/relationships/notesSlide" Target="../notesSlides/notesSlide11.xml" /><Relationship Id="rId1" Type="http://schemas.openxmlformats.org/officeDocument/2006/relationships/slideLayout" Target="../slideLayouts/slideLayout12.xml" 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 /><Relationship Id="rId2" Type="http://schemas.openxmlformats.org/officeDocument/2006/relationships/notesSlide" Target="../notesSlides/notesSlide2.xml" /><Relationship Id="rId1" Type="http://schemas.openxmlformats.org/officeDocument/2006/relationships/slideLayout" Target="../slideLayouts/slideLayout3.xml" /><Relationship Id="rId4" Type="http://schemas.openxmlformats.org/officeDocument/2006/relationships/image" Target="../media/image6.tmp" 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 /><Relationship Id="rId7" Type="http://schemas.openxmlformats.org/officeDocument/2006/relationships/image" Target="../media/image11.png" /><Relationship Id="rId2" Type="http://schemas.openxmlformats.org/officeDocument/2006/relationships/notesSlide" Target="../notesSlides/notesSlide3.xml" /><Relationship Id="rId1" Type="http://schemas.openxmlformats.org/officeDocument/2006/relationships/slideLayout" Target="../slideLayouts/slideLayout4.xml" /><Relationship Id="rId6" Type="http://schemas.openxmlformats.org/officeDocument/2006/relationships/image" Target="../media/image10.png" /><Relationship Id="rId5" Type="http://schemas.openxmlformats.org/officeDocument/2006/relationships/image" Target="../media/image9.png" /><Relationship Id="rId4" Type="http://schemas.openxmlformats.org/officeDocument/2006/relationships/image" Target="../media/image8.tmp" 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 /><Relationship Id="rId2" Type="http://schemas.openxmlformats.org/officeDocument/2006/relationships/notesSlide" Target="../notesSlides/notesSlide4.xml" /><Relationship Id="rId1" Type="http://schemas.openxmlformats.org/officeDocument/2006/relationships/slideLayout" Target="../slideLayouts/slideLayout5.xml" 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mp" /><Relationship Id="rId1" Type="http://schemas.openxmlformats.org/officeDocument/2006/relationships/slideLayout" Target="../slideLayouts/slideLayout5.xml" 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mp" /><Relationship Id="rId2" Type="http://schemas.openxmlformats.org/officeDocument/2006/relationships/notesSlide" Target="../notesSlides/notesSlide5.xml" /><Relationship Id="rId1" Type="http://schemas.openxmlformats.org/officeDocument/2006/relationships/slideLayout" Target="../slideLayouts/slideLayout6.xml" /><Relationship Id="rId4" Type="http://schemas.openxmlformats.org/officeDocument/2006/relationships/image" Target="../media/image15.tmp" 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 /><Relationship Id="rId1" Type="http://schemas.openxmlformats.org/officeDocument/2006/relationships/slideLayout" Target="../slideLayouts/slideLayout7.xml" 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 /><Relationship Id="rId2" Type="http://schemas.openxmlformats.org/officeDocument/2006/relationships/notesSlide" Target="../notesSlides/notesSlide7.xml" /><Relationship Id="rId1" Type="http://schemas.openxmlformats.org/officeDocument/2006/relationships/slideLayout" Target="../slideLayouts/slideLayout8.xml" /><Relationship Id="rId6" Type="http://schemas.openxmlformats.org/officeDocument/2006/relationships/image" Target="../media/image19.png" /><Relationship Id="rId5" Type="http://schemas.openxmlformats.org/officeDocument/2006/relationships/image" Target="../media/image18.png" /><Relationship Id="rId4" Type="http://schemas.openxmlformats.org/officeDocument/2006/relationships/image" Target="../media/image17.png" 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 /><Relationship Id="rId2" Type="http://schemas.openxmlformats.org/officeDocument/2006/relationships/notesSlide" Target="../notesSlides/notesSlide8.xml" /><Relationship Id="rId1" Type="http://schemas.openxmlformats.org/officeDocument/2006/relationships/slideLayout" Target="../slideLayouts/slideLayout9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64037" y="1798201"/>
            <a:ext cx="7415927" cy="18926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450"/>
              </a:lnSpc>
              <a:buNone/>
            </a:pPr>
            <a:r>
              <a:rPr lang="en-US" sz="59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ATM Simulation Project</a:t>
            </a:r>
            <a:endParaRPr lang="en-US" sz="5950" dirty="0"/>
          </a:p>
        </p:txBody>
      </p:sp>
      <p:sp>
        <p:nvSpPr>
          <p:cNvPr id="5" name="Text 1"/>
          <p:cNvSpPr/>
          <p:nvPr/>
        </p:nvSpPr>
        <p:spPr>
          <a:xfrm>
            <a:off x="864037" y="4061103"/>
            <a:ext cx="7415927" cy="23702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Welcome to the ATM Simulation Project presentation. This Python program simulates basic ATM operations, providing users with a realistic banking experience. Developed by Us for Python's Programming and Data Structure Course, this project demonstrates essential programming concepts and practical application development.</a:t>
            </a:r>
            <a:endParaRPr lang="en-US" sz="1900" dirty="0"/>
          </a:p>
        </p:txBody>
      </p:sp>
      <p:pic>
        <p:nvPicPr>
          <p:cNvPr id="7" name="Image 1" descr="preencoded.png">
            <a:extLst>
              <a:ext uri="{FF2B5EF4-FFF2-40B4-BE49-F238E27FC236}">
                <a16:creationId xmlns:a16="http://schemas.microsoft.com/office/drawing/2014/main" id="{BEF60C90-4D27-E637-CCD5-334EDE84A3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52610" y="2136695"/>
            <a:ext cx="4869180" cy="395620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52610" y="1680210"/>
            <a:ext cx="4869180" cy="486918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64037" y="1170861"/>
            <a:ext cx="6537127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Challenges and Solutions</a:t>
            </a:r>
            <a:endParaRPr lang="en-US" sz="4300" dirty="0"/>
          </a:p>
        </p:txBody>
      </p:sp>
      <p:sp>
        <p:nvSpPr>
          <p:cNvPr id="5" name="Shape 1"/>
          <p:cNvSpPr/>
          <p:nvPr/>
        </p:nvSpPr>
        <p:spPr>
          <a:xfrm>
            <a:off x="864037" y="2226945"/>
            <a:ext cx="7415927" cy="4831794"/>
          </a:xfrm>
          <a:prstGeom prst="roundRect">
            <a:avLst>
              <a:gd name="adj" fmla="val 7664"/>
            </a:avLst>
          </a:prstGeom>
          <a:noFill/>
          <a:ln w="1524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6" name="Shape 2"/>
          <p:cNvSpPr/>
          <p:nvPr/>
        </p:nvSpPr>
        <p:spPr>
          <a:xfrm>
            <a:off x="879277" y="2242185"/>
            <a:ext cx="7385447" cy="70651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7" name="Text 3"/>
          <p:cNvSpPr/>
          <p:nvPr/>
        </p:nvSpPr>
        <p:spPr>
          <a:xfrm>
            <a:off x="1126093" y="2397919"/>
            <a:ext cx="319528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Challenges</a:t>
            </a:r>
            <a:endParaRPr lang="en-US" sz="1900" dirty="0"/>
          </a:p>
        </p:txBody>
      </p:sp>
      <p:sp>
        <p:nvSpPr>
          <p:cNvPr id="8" name="Text 4"/>
          <p:cNvSpPr/>
          <p:nvPr/>
        </p:nvSpPr>
        <p:spPr>
          <a:xfrm>
            <a:off x="4822627" y="2397919"/>
            <a:ext cx="319528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Solutions</a:t>
            </a:r>
            <a:endParaRPr lang="en-US" sz="1900" dirty="0"/>
          </a:p>
        </p:txBody>
      </p:sp>
      <p:sp>
        <p:nvSpPr>
          <p:cNvPr id="9" name="Shape 5"/>
          <p:cNvSpPr/>
          <p:nvPr/>
        </p:nvSpPr>
        <p:spPr>
          <a:xfrm>
            <a:off x="879277" y="2948702"/>
            <a:ext cx="7385447" cy="149661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6"/>
          <p:cNvSpPr/>
          <p:nvPr/>
        </p:nvSpPr>
        <p:spPr>
          <a:xfrm>
            <a:off x="1126093" y="3104436"/>
            <a:ext cx="319528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Handling incorrect inputs.</a:t>
            </a:r>
            <a:endParaRPr lang="en-US" sz="1900" dirty="0"/>
          </a:p>
        </p:txBody>
      </p:sp>
      <p:sp>
        <p:nvSpPr>
          <p:cNvPr id="11" name="Text 7"/>
          <p:cNvSpPr/>
          <p:nvPr/>
        </p:nvSpPr>
        <p:spPr>
          <a:xfrm>
            <a:off x="4822627" y="3104436"/>
            <a:ext cx="3195280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Added input validation for non-numeric and negative values.</a:t>
            </a:r>
            <a:endParaRPr lang="en-US" sz="1900" dirty="0"/>
          </a:p>
        </p:txBody>
      </p:sp>
      <p:sp>
        <p:nvSpPr>
          <p:cNvPr id="12" name="Shape 8"/>
          <p:cNvSpPr/>
          <p:nvPr/>
        </p:nvSpPr>
        <p:spPr>
          <a:xfrm>
            <a:off x="879277" y="4445318"/>
            <a:ext cx="7385447" cy="149661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3" name="Text 9"/>
          <p:cNvSpPr/>
          <p:nvPr/>
        </p:nvSpPr>
        <p:spPr>
          <a:xfrm>
            <a:off x="1126093" y="4601051"/>
            <a:ext cx="3195280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Ensuring correct PIN verification and balance updates.</a:t>
            </a:r>
            <a:endParaRPr lang="en-US" sz="1900" dirty="0"/>
          </a:p>
        </p:txBody>
      </p:sp>
      <p:sp>
        <p:nvSpPr>
          <p:cNvPr id="14" name="Text 10"/>
          <p:cNvSpPr/>
          <p:nvPr/>
        </p:nvSpPr>
        <p:spPr>
          <a:xfrm>
            <a:off x="4822627" y="4601051"/>
            <a:ext cx="3195280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Tested with various inputs to ensure accuracy.</a:t>
            </a:r>
            <a:endParaRPr lang="en-US" sz="1900" dirty="0"/>
          </a:p>
        </p:txBody>
      </p:sp>
      <p:sp>
        <p:nvSpPr>
          <p:cNvPr id="15" name="Shape 11"/>
          <p:cNvSpPr/>
          <p:nvPr/>
        </p:nvSpPr>
        <p:spPr>
          <a:xfrm>
            <a:off x="879277" y="5941933"/>
            <a:ext cx="7385447" cy="110156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6" name="Text 12"/>
          <p:cNvSpPr/>
          <p:nvPr/>
        </p:nvSpPr>
        <p:spPr>
          <a:xfrm>
            <a:off x="1126093" y="6097667"/>
            <a:ext cx="319528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endParaRPr lang="en-US" sz="1900" dirty="0"/>
          </a:p>
        </p:txBody>
      </p:sp>
      <p:sp>
        <p:nvSpPr>
          <p:cNvPr id="17" name="Text 13"/>
          <p:cNvSpPr/>
          <p:nvPr/>
        </p:nvSpPr>
        <p:spPr>
          <a:xfrm>
            <a:off x="4822627" y="6097667"/>
            <a:ext cx="3195280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Provided clear messages to guide the user through errors.</a:t>
            </a:r>
            <a:endParaRPr lang="en-US" sz="19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52610" y="1680210"/>
            <a:ext cx="4869180" cy="486918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64037" y="1338024"/>
            <a:ext cx="5555813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Future Improvements</a:t>
            </a:r>
            <a:endParaRPr lang="en-US" sz="4300" dirty="0"/>
          </a:p>
        </p:txBody>
      </p:sp>
      <p:sp>
        <p:nvSpPr>
          <p:cNvPr id="5" name="Shape 1"/>
          <p:cNvSpPr/>
          <p:nvPr/>
        </p:nvSpPr>
        <p:spPr>
          <a:xfrm>
            <a:off x="864037" y="2671763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0A081B"/>
          </a:solidFill>
          <a:ln w="30480">
            <a:solidFill>
              <a:srgbClr val="16FFBB"/>
            </a:solidFill>
            <a:prstDash val="solid"/>
          </a:ln>
        </p:spPr>
      </p:sp>
      <p:sp>
        <p:nvSpPr>
          <p:cNvPr id="6" name="Text 2"/>
          <p:cNvSpPr/>
          <p:nvPr/>
        </p:nvSpPr>
        <p:spPr>
          <a:xfrm>
            <a:off x="1070491" y="2784872"/>
            <a:ext cx="142399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1</a:t>
            </a:r>
            <a:endParaRPr lang="en-US" sz="2550" dirty="0"/>
          </a:p>
        </p:txBody>
      </p:sp>
      <p:sp>
        <p:nvSpPr>
          <p:cNvPr id="7" name="Text 3"/>
          <p:cNvSpPr/>
          <p:nvPr/>
        </p:nvSpPr>
        <p:spPr>
          <a:xfrm>
            <a:off x="1666280" y="2671763"/>
            <a:ext cx="2782372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Planned Enhancements</a:t>
            </a:r>
            <a:endParaRPr lang="en-US" sz="2150" dirty="0"/>
          </a:p>
        </p:txBody>
      </p:sp>
      <p:sp>
        <p:nvSpPr>
          <p:cNvPr id="8" name="Text 4"/>
          <p:cNvSpPr/>
          <p:nvPr/>
        </p:nvSpPr>
        <p:spPr>
          <a:xfrm>
            <a:off x="1666280" y="3505676"/>
            <a:ext cx="2782372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Multi-user functionality.</a:t>
            </a:r>
            <a:endParaRPr lang="en-US" sz="1900" dirty="0"/>
          </a:p>
        </p:txBody>
      </p:sp>
      <p:sp>
        <p:nvSpPr>
          <p:cNvPr id="9" name="Shape 5"/>
          <p:cNvSpPr/>
          <p:nvPr/>
        </p:nvSpPr>
        <p:spPr>
          <a:xfrm>
            <a:off x="4695468" y="2671763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0A081B"/>
          </a:solidFill>
          <a:ln w="30480">
            <a:solidFill>
              <a:srgbClr val="29DDDA"/>
            </a:solidFill>
            <a:prstDash val="solid"/>
          </a:ln>
        </p:spPr>
      </p:sp>
      <p:sp>
        <p:nvSpPr>
          <p:cNvPr id="10" name="Text 6"/>
          <p:cNvSpPr/>
          <p:nvPr/>
        </p:nvSpPr>
        <p:spPr>
          <a:xfrm>
            <a:off x="4881682" y="2784872"/>
            <a:ext cx="182999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2</a:t>
            </a:r>
            <a:endParaRPr lang="en-US" sz="2550" dirty="0"/>
          </a:p>
        </p:txBody>
      </p:sp>
      <p:sp>
        <p:nvSpPr>
          <p:cNvPr id="11" name="Text 7"/>
          <p:cNvSpPr/>
          <p:nvPr/>
        </p:nvSpPr>
        <p:spPr>
          <a:xfrm>
            <a:off x="5497711" y="2671763"/>
            <a:ext cx="2782372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Improved Authentication</a:t>
            </a:r>
            <a:endParaRPr lang="en-US" sz="2150" dirty="0"/>
          </a:p>
        </p:txBody>
      </p:sp>
      <p:sp>
        <p:nvSpPr>
          <p:cNvPr id="12" name="Text 8"/>
          <p:cNvSpPr/>
          <p:nvPr/>
        </p:nvSpPr>
        <p:spPr>
          <a:xfrm>
            <a:off x="5497711" y="3505676"/>
            <a:ext cx="2782372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Improved authentication system.</a:t>
            </a:r>
            <a:endParaRPr lang="en-US" sz="1900" dirty="0"/>
          </a:p>
        </p:txBody>
      </p:sp>
      <p:sp>
        <p:nvSpPr>
          <p:cNvPr id="13" name="Shape 9"/>
          <p:cNvSpPr/>
          <p:nvPr/>
        </p:nvSpPr>
        <p:spPr>
          <a:xfrm>
            <a:off x="864037" y="4820245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0A081B"/>
          </a:solidFill>
          <a:ln w="30480">
            <a:solidFill>
              <a:srgbClr val="37A7E7"/>
            </a:solidFill>
            <a:prstDash val="solid"/>
          </a:ln>
        </p:spPr>
      </p:sp>
      <p:sp>
        <p:nvSpPr>
          <p:cNvPr id="14" name="Text 10"/>
          <p:cNvSpPr/>
          <p:nvPr/>
        </p:nvSpPr>
        <p:spPr>
          <a:xfrm>
            <a:off x="1045369" y="4933355"/>
            <a:ext cx="192762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3</a:t>
            </a:r>
            <a:endParaRPr lang="en-US" sz="2550" dirty="0"/>
          </a:p>
        </p:txBody>
      </p:sp>
      <p:sp>
        <p:nvSpPr>
          <p:cNvPr id="15" name="Text 11"/>
          <p:cNvSpPr/>
          <p:nvPr/>
        </p:nvSpPr>
        <p:spPr>
          <a:xfrm>
            <a:off x="1666280" y="4820245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Additional Features</a:t>
            </a:r>
            <a:endParaRPr lang="en-US" sz="2150" dirty="0"/>
          </a:p>
        </p:txBody>
      </p:sp>
      <p:sp>
        <p:nvSpPr>
          <p:cNvPr id="16" name="Text 12"/>
          <p:cNvSpPr/>
          <p:nvPr/>
        </p:nvSpPr>
        <p:spPr>
          <a:xfrm>
            <a:off x="1666280" y="5311259"/>
            <a:ext cx="2782372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Additional banking options (e.g., transfer funds).</a:t>
            </a:r>
            <a:endParaRPr lang="en-US" sz="1900" dirty="0"/>
          </a:p>
        </p:txBody>
      </p:sp>
      <p:sp>
        <p:nvSpPr>
          <p:cNvPr id="17" name="Shape 13"/>
          <p:cNvSpPr/>
          <p:nvPr/>
        </p:nvSpPr>
        <p:spPr>
          <a:xfrm>
            <a:off x="4695468" y="4820245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0A081B"/>
          </a:solidFill>
          <a:ln w="30480">
            <a:solidFill>
              <a:srgbClr val="37A7E7"/>
            </a:solidFill>
            <a:prstDash val="solid"/>
          </a:ln>
        </p:spPr>
      </p:sp>
      <p:sp>
        <p:nvSpPr>
          <p:cNvPr id="18" name="Text 14"/>
          <p:cNvSpPr/>
          <p:nvPr/>
        </p:nvSpPr>
        <p:spPr>
          <a:xfrm>
            <a:off x="4880134" y="4933355"/>
            <a:ext cx="185976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4</a:t>
            </a:r>
            <a:endParaRPr lang="en-US" sz="2550" dirty="0"/>
          </a:p>
        </p:txBody>
      </p:sp>
      <p:sp>
        <p:nvSpPr>
          <p:cNvPr id="19" name="Text 15"/>
          <p:cNvSpPr/>
          <p:nvPr/>
        </p:nvSpPr>
        <p:spPr>
          <a:xfrm>
            <a:off x="5497711" y="4820245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Goal</a:t>
            </a:r>
            <a:endParaRPr lang="en-US" sz="2150" dirty="0"/>
          </a:p>
        </p:txBody>
      </p:sp>
      <p:sp>
        <p:nvSpPr>
          <p:cNvPr id="20" name="Text 16"/>
          <p:cNvSpPr/>
          <p:nvPr/>
        </p:nvSpPr>
        <p:spPr>
          <a:xfrm>
            <a:off x="5497711" y="5311259"/>
            <a:ext cx="2782372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Make the simulation more realistic and versatile for potential real-world applications.</a:t>
            </a:r>
            <a:endParaRPr lang="en-US" sz="19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80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864037" y="1945124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Prepared By</a:t>
            </a:r>
            <a:endParaRPr lang="en-US" sz="4300" dirty="0"/>
          </a:p>
        </p:txBody>
      </p:sp>
      <p:sp>
        <p:nvSpPr>
          <p:cNvPr id="5" name="Text 2"/>
          <p:cNvSpPr/>
          <p:nvPr/>
        </p:nvSpPr>
        <p:spPr>
          <a:xfrm>
            <a:off x="864037" y="3001208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Eyad Ayoub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864037" y="3482578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Mozan Elzain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864037" y="3963948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Dalia Abdelrahman</a:t>
            </a:r>
            <a:endParaRPr lang="en-US" sz="1900" dirty="0"/>
          </a:p>
        </p:txBody>
      </p:sp>
      <p:sp>
        <p:nvSpPr>
          <p:cNvPr id="8" name="Text 5"/>
          <p:cNvSpPr/>
          <p:nvPr/>
        </p:nvSpPr>
        <p:spPr>
          <a:xfrm>
            <a:off x="864037" y="4445318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Emad Siddig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864037" y="4926687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Sabry Seed Ahmed</a:t>
            </a:r>
            <a:endParaRPr lang="en-US" sz="1900" dirty="0"/>
          </a:p>
        </p:txBody>
      </p:sp>
      <p:sp>
        <p:nvSpPr>
          <p:cNvPr id="10" name="Text 7"/>
          <p:cNvSpPr/>
          <p:nvPr/>
        </p:nvSpPr>
        <p:spPr>
          <a:xfrm>
            <a:off x="864037" y="5408057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Esraa Abdeen</a:t>
            </a:r>
            <a:endParaRPr lang="en-US" sz="1900" dirty="0"/>
          </a:p>
        </p:txBody>
      </p:sp>
      <p:sp>
        <p:nvSpPr>
          <p:cNvPr id="11" name="Text 8"/>
          <p:cNvSpPr/>
          <p:nvPr/>
        </p:nvSpPr>
        <p:spPr>
          <a:xfrm>
            <a:off x="864037" y="5889427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Nemaa Ahmed</a:t>
            </a:r>
            <a:endParaRPr lang="en-US" sz="19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64037" y="1311950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Project Overview</a:t>
            </a:r>
            <a:endParaRPr lang="en-US" sz="4300" dirty="0"/>
          </a:p>
        </p:txBody>
      </p:sp>
      <p:sp>
        <p:nvSpPr>
          <p:cNvPr id="5" name="Shape 1"/>
          <p:cNvSpPr/>
          <p:nvPr/>
        </p:nvSpPr>
        <p:spPr>
          <a:xfrm>
            <a:off x="864037" y="2645688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0A081B"/>
          </a:solidFill>
          <a:ln w="30480">
            <a:solidFill>
              <a:srgbClr val="16FFBB"/>
            </a:solidFill>
            <a:prstDash val="solid"/>
          </a:ln>
        </p:spPr>
      </p:sp>
      <p:sp>
        <p:nvSpPr>
          <p:cNvPr id="6" name="Text 2"/>
          <p:cNvSpPr/>
          <p:nvPr/>
        </p:nvSpPr>
        <p:spPr>
          <a:xfrm>
            <a:off x="1070491" y="2758797"/>
            <a:ext cx="142399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1</a:t>
            </a:r>
            <a:endParaRPr lang="en-US" sz="2550" dirty="0"/>
          </a:p>
        </p:txBody>
      </p:sp>
      <p:sp>
        <p:nvSpPr>
          <p:cNvPr id="7" name="Text 3"/>
          <p:cNvSpPr/>
          <p:nvPr/>
        </p:nvSpPr>
        <p:spPr>
          <a:xfrm>
            <a:off x="1666280" y="2645688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Purpose</a:t>
            </a:r>
            <a:endParaRPr lang="en-US" sz="2150" dirty="0"/>
          </a:p>
        </p:txBody>
      </p:sp>
      <p:sp>
        <p:nvSpPr>
          <p:cNvPr id="8" name="Text 4"/>
          <p:cNvSpPr/>
          <p:nvPr/>
        </p:nvSpPr>
        <p:spPr>
          <a:xfrm>
            <a:off x="1666280" y="3136702"/>
            <a:ext cx="2782372" cy="19752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To create a simple ATM simulation that enables users to perform essential banking operations.</a:t>
            </a:r>
            <a:endParaRPr lang="en-US" sz="1900" dirty="0"/>
          </a:p>
        </p:txBody>
      </p:sp>
      <p:sp>
        <p:nvSpPr>
          <p:cNvPr id="9" name="Shape 5"/>
          <p:cNvSpPr/>
          <p:nvPr/>
        </p:nvSpPr>
        <p:spPr>
          <a:xfrm>
            <a:off x="4695468" y="2645688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0A081B"/>
          </a:solidFill>
          <a:ln w="30480">
            <a:solidFill>
              <a:srgbClr val="29DDDA"/>
            </a:solidFill>
            <a:prstDash val="solid"/>
          </a:ln>
        </p:spPr>
      </p:sp>
      <p:sp>
        <p:nvSpPr>
          <p:cNvPr id="10" name="Text 6"/>
          <p:cNvSpPr/>
          <p:nvPr/>
        </p:nvSpPr>
        <p:spPr>
          <a:xfrm>
            <a:off x="4881682" y="2758797"/>
            <a:ext cx="182999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2</a:t>
            </a:r>
            <a:endParaRPr lang="en-US" sz="2550" dirty="0"/>
          </a:p>
        </p:txBody>
      </p:sp>
      <p:sp>
        <p:nvSpPr>
          <p:cNvPr id="11" name="Text 7"/>
          <p:cNvSpPr/>
          <p:nvPr/>
        </p:nvSpPr>
        <p:spPr>
          <a:xfrm>
            <a:off x="5497711" y="2645688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Features</a:t>
            </a:r>
            <a:endParaRPr lang="en-US" sz="2150" dirty="0"/>
          </a:p>
        </p:txBody>
      </p:sp>
      <p:sp>
        <p:nvSpPr>
          <p:cNvPr id="12" name="Text 8"/>
          <p:cNvSpPr/>
          <p:nvPr/>
        </p:nvSpPr>
        <p:spPr>
          <a:xfrm>
            <a:off x="5497711" y="3136702"/>
            <a:ext cx="2782372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Check Balance, Withdraw Money, Deposit Money, Change PIN</a:t>
            </a:r>
            <a:endParaRPr lang="en-US" sz="1900" dirty="0"/>
          </a:p>
        </p:txBody>
      </p:sp>
      <p:sp>
        <p:nvSpPr>
          <p:cNvPr id="13" name="Shape 9"/>
          <p:cNvSpPr/>
          <p:nvPr/>
        </p:nvSpPr>
        <p:spPr>
          <a:xfrm>
            <a:off x="864037" y="5636419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0A081B"/>
          </a:solidFill>
          <a:ln w="30480">
            <a:solidFill>
              <a:srgbClr val="37A7E7"/>
            </a:solidFill>
            <a:prstDash val="solid"/>
          </a:ln>
        </p:spPr>
      </p:sp>
      <p:sp>
        <p:nvSpPr>
          <p:cNvPr id="14" name="Text 10"/>
          <p:cNvSpPr/>
          <p:nvPr/>
        </p:nvSpPr>
        <p:spPr>
          <a:xfrm>
            <a:off x="1045369" y="5749528"/>
            <a:ext cx="192762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3</a:t>
            </a:r>
            <a:endParaRPr lang="en-US" sz="2550" dirty="0"/>
          </a:p>
        </p:txBody>
      </p:sp>
      <p:sp>
        <p:nvSpPr>
          <p:cNvPr id="15" name="Text 11"/>
          <p:cNvSpPr/>
          <p:nvPr/>
        </p:nvSpPr>
        <p:spPr>
          <a:xfrm>
            <a:off x="1666280" y="5636419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Objective</a:t>
            </a:r>
            <a:endParaRPr lang="en-US" sz="2150" dirty="0"/>
          </a:p>
        </p:txBody>
      </p:sp>
      <p:sp>
        <p:nvSpPr>
          <p:cNvPr id="16" name="Text 12"/>
          <p:cNvSpPr/>
          <p:nvPr/>
        </p:nvSpPr>
        <p:spPr>
          <a:xfrm>
            <a:off x="1666280" y="6127433"/>
            <a:ext cx="661368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Build a user-friendly program using Python that simulates real-world ATM functionalities.</a:t>
            </a:r>
            <a:endParaRPr lang="en-US" sz="1900" dirty="0"/>
          </a:p>
        </p:txBody>
      </p:sp>
      <p:pic>
        <p:nvPicPr>
          <p:cNvPr id="18" name="Image 1">
            <a:extLst>
              <a:ext uri="{FF2B5EF4-FFF2-40B4-BE49-F238E27FC236}">
                <a16:creationId xmlns:a16="http://schemas.microsoft.com/office/drawing/2014/main" id="{C58301BC-6C62-17B3-DBC2-E3FEEB28FA0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9799201" y="2343745"/>
            <a:ext cx="4284427" cy="395620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45458" y="2294453"/>
            <a:ext cx="4395483" cy="3956209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350437" y="1071324"/>
            <a:ext cx="7286268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Features and Functionalities</a:t>
            </a:r>
            <a:endParaRPr lang="en-US" sz="4300" dirty="0"/>
          </a:p>
        </p:txBody>
      </p:sp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0437" y="2127409"/>
            <a:ext cx="617220" cy="617220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6350437" y="2991445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Check Balance</a:t>
            </a:r>
            <a:endParaRPr lang="en-US" sz="2150" dirty="0"/>
          </a:p>
        </p:txBody>
      </p:sp>
      <p:sp>
        <p:nvSpPr>
          <p:cNvPr id="7" name="Text 2"/>
          <p:cNvSpPr/>
          <p:nvPr/>
        </p:nvSpPr>
        <p:spPr>
          <a:xfrm>
            <a:off x="6350437" y="3482459"/>
            <a:ext cx="3522821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View the current account balance.</a:t>
            </a:r>
            <a:endParaRPr lang="en-US" sz="1900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43542" y="2127409"/>
            <a:ext cx="617220" cy="617220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10243542" y="2991445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Withdraw Money</a:t>
            </a:r>
            <a:endParaRPr lang="en-US" sz="2150" dirty="0"/>
          </a:p>
        </p:txBody>
      </p:sp>
      <p:sp>
        <p:nvSpPr>
          <p:cNvPr id="10" name="Text 4"/>
          <p:cNvSpPr/>
          <p:nvPr/>
        </p:nvSpPr>
        <p:spPr>
          <a:xfrm>
            <a:off x="10243542" y="3482459"/>
            <a:ext cx="3522821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Deduct funds if the account has enough balance.</a:t>
            </a:r>
            <a:endParaRPr lang="en-US" sz="1900" dirty="0"/>
          </a:p>
        </p:txBody>
      </p:sp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50437" y="5013127"/>
            <a:ext cx="617220" cy="617220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6350437" y="5877163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Deposit Money</a:t>
            </a:r>
            <a:endParaRPr lang="en-US" sz="2150" dirty="0"/>
          </a:p>
        </p:txBody>
      </p:sp>
      <p:sp>
        <p:nvSpPr>
          <p:cNvPr id="13" name="Text 6"/>
          <p:cNvSpPr/>
          <p:nvPr/>
        </p:nvSpPr>
        <p:spPr>
          <a:xfrm>
            <a:off x="6350437" y="6368177"/>
            <a:ext cx="3522821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Add funds to the current balance.</a:t>
            </a:r>
            <a:endParaRPr lang="en-US" sz="1900" dirty="0"/>
          </a:p>
        </p:txBody>
      </p:sp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43542" y="5013127"/>
            <a:ext cx="617220" cy="617220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10243542" y="5877163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Change PIN</a:t>
            </a:r>
            <a:endParaRPr lang="en-US" sz="2150" dirty="0"/>
          </a:p>
        </p:txBody>
      </p:sp>
      <p:sp>
        <p:nvSpPr>
          <p:cNvPr id="16" name="Text 8"/>
          <p:cNvSpPr/>
          <p:nvPr/>
        </p:nvSpPr>
        <p:spPr>
          <a:xfrm>
            <a:off x="10243542" y="6368177"/>
            <a:ext cx="3522821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Update the PIN after verifying the existing one.</a:t>
            </a:r>
            <a:endParaRPr lang="en-US" sz="19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80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864037" y="1072872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Project Structure</a:t>
            </a:r>
            <a:endParaRPr lang="en-US" sz="4300" dirty="0"/>
          </a:p>
        </p:txBody>
      </p:sp>
      <p:sp>
        <p:nvSpPr>
          <p:cNvPr id="5" name="Shape 2"/>
          <p:cNvSpPr/>
          <p:nvPr/>
        </p:nvSpPr>
        <p:spPr>
          <a:xfrm>
            <a:off x="1219081" y="2128957"/>
            <a:ext cx="30480" cy="5027771"/>
          </a:xfrm>
          <a:prstGeom prst="roundRect">
            <a:avLst>
              <a:gd name="adj" fmla="val 1215000"/>
            </a:avLst>
          </a:prstGeom>
          <a:solidFill>
            <a:srgbClr val="FFFFFF">
              <a:alpha val="24000"/>
            </a:srgbClr>
          </a:solidFill>
          <a:ln/>
        </p:spPr>
      </p:sp>
      <p:sp>
        <p:nvSpPr>
          <p:cNvPr id="6" name="Shape 3"/>
          <p:cNvSpPr/>
          <p:nvPr/>
        </p:nvSpPr>
        <p:spPr>
          <a:xfrm>
            <a:off x="1481554" y="2669024"/>
            <a:ext cx="864037" cy="30480"/>
          </a:xfrm>
          <a:prstGeom prst="roundRect">
            <a:avLst>
              <a:gd name="adj" fmla="val 1215000"/>
            </a:avLst>
          </a:prstGeom>
          <a:solidFill>
            <a:srgbClr val="16FFBB"/>
          </a:solidFill>
          <a:ln/>
        </p:spPr>
      </p:sp>
      <p:sp>
        <p:nvSpPr>
          <p:cNvPr id="7" name="Shape 4"/>
          <p:cNvSpPr/>
          <p:nvPr/>
        </p:nvSpPr>
        <p:spPr>
          <a:xfrm>
            <a:off x="956608" y="2406610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0A081B"/>
          </a:solidFill>
          <a:ln w="30480">
            <a:solidFill>
              <a:srgbClr val="16FFBB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163062" y="2519720"/>
            <a:ext cx="142399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1</a:t>
            </a:r>
            <a:endParaRPr lang="en-US" sz="2550" dirty="0"/>
          </a:p>
        </p:txBody>
      </p:sp>
      <p:sp>
        <p:nvSpPr>
          <p:cNvPr id="9" name="Text 6"/>
          <p:cNvSpPr/>
          <p:nvPr/>
        </p:nvSpPr>
        <p:spPr>
          <a:xfrm>
            <a:off x="2592110" y="2375773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ATM Class</a:t>
            </a:r>
            <a:endParaRPr lang="en-US" sz="2150" dirty="0"/>
          </a:p>
        </p:txBody>
      </p:sp>
      <p:sp>
        <p:nvSpPr>
          <p:cNvPr id="10" name="Text 7"/>
          <p:cNvSpPr/>
          <p:nvPr/>
        </p:nvSpPr>
        <p:spPr>
          <a:xfrm>
            <a:off x="2592110" y="2866787"/>
            <a:ext cx="111742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Handles all core functionalities.</a:t>
            </a:r>
            <a:endParaRPr lang="en-US" sz="1900" dirty="0"/>
          </a:p>
        </p:txBody>
      </p:sp>
      <p:sp>
        <p:nvSpPr>
          <p:cNvPr id="11" name="Shape 8"/>
          <p:cNvSpPr/>
          <p:nvPr/>
        </p:nvSpPr>
        <p:spPr>
          <a:xfrm>
            <a:off x="1481554" y="4295537"/>
            <a:ext cx="864037" cy="30480"/>
          </a:xfrm>
          <a:prstGeom prst="roundRect">
            <a:avLst>
              <a:gd name="adj" fmla="val 1215000"/>
            </a:avLst>
          </a:prstGeom>
          <a:solidFill>
            <a:srgbClr val="29DDDA"/>
          </a:solidFill>
          <a:ln/>
        </p:spPr>
      </p:sp>
      <p:sp>
        <p:nvSpPr>
          <p:cNvPr id="12" name="Shape 9"/>
          <p:cNvSpPr/>
          <p:nvPr/>
        </p:nvSpPr>
        <p:spPr>
          <a:xfrm>
            <a:off x="956608" y="4033123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0A081B"/>
          </a:solidFill>
          <a:ln w="30480">
            <a:solidFill>
              <a:srgbClr val="29DDDA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1142821" y="4146232"/>
            <a:ext cx="182999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2</a:t>
            </a:r>
            <a:endParaRPr lang="en-US" sz="2550" dirty="0"/>
          </a:p>
        </p:txBody>
      </p:sp>
      <p:sp>
        <p:nvSpPr>
          <p:cNvPr id="14" name="Text 11"/>
          <p:cNvSpPr/>
          <p:nvPr/>
        </p:nvSpPr>
        <p:spPr>
          <a:xfrm>
            <a:off x="2592110" y="4002286"/>
            <a:ext cx="3386138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Main Function (atm_menu)</a:t>
            </a:r>
            <a:endParaRPr lang="en-US" sz="2150" dirty="0"/>
          </a:p>
        </p:txBody>
      </p:sp>
      <p:sp>
        <p:nvSpPr>
          <p:cNvPr id="15" name="Text 12"/>
          <p:cNvSpPr/>
          <p:nvPr/>
        </p:nvSpPr>
        <p:spPr>
          <a:xfrm>
            <a:off x="2592110" y="4493300"/>
            <a:ext cx="111742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Provides a user interface with a menu for selecting different operations.</a:t>
            </a:r>
            <a:endParaRPr lang="en-US" sz="1900" dirty="0"/>
          </a:p>
        </p:txBody>
      </p:sp>
      <p:sp>
        <p:nvSpPr>
          <p:cNvPr id="16" name="Shape 13"/>
          <p:cNvSpPr/>
          <p:nvPr/>
        </p:nvSpPr>
        <p:spPr>
          <a:xfrm>
            <a:off x="1481554" y="5922050"/>
            <a:ext cx="864037" cy="30480"/>
          </a:xfrm>
          <a:prstGeom prst="roundRect">
            <a:avLst>
              <a:gd name="adj" fmla="val 1215000"/>
            </a:avLst>
          </a:prstGeom>
          <a:solidFill>
            <a:srgbClr val="37A7E7"/>
          </a:solidFill>
          <a:ln/>
        </p:spPr>
      </p:sp>
      <p:sp>
        <p:nvSpPr>
          <p:cNvPr id="17" name="Shape 14"/>
          <p:cNvSpPr/>
          <p:nvPr/>
        </p:nvSpPr>
        <p:spPr>
          <a:xfrm>
            <a:off x="956608" y="5659636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0A081B"/>
          </a:solidFill>
          <a:ln w="30480">
            <a:solidFill>
              <a:srgbClr val="37A7E7"/>
            </a:solidFill>
            <a:prstDash val="solid"/>
          </a:ln>
        </p:spPr>
      </p:sp>
      <p:sp>
        <p:nvSpPr>
          <p:cNvPr id="18" name="Text 15"/>
          <p:cNvSpPr/>
          <p:nvPr/>
        </p:nvSpPr>
        <p:spPr>
          <a:xfrm>
            <a:off x="1137940" y="5772745"/>
            <a:ext cx="192762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3</a:t>
            </a:r>
            <a:endParaRPr lang="en-US" sz="2550" dirty="0"/>
          </a:p>
        </p:txBody>
      </p:sp>
      <p:sp>
        <p:nvSpPr>
          <p:cNvPr id="19" name="Text 16"/>
          <p:cNvSpPr/>
          <p:nvPr/>
        </p:nvSpPr>
        <p:spPr>
          <a:xfrm>
            <a:off x="2592110" y="5628799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Code Flow</a:t>
            </a:r>
            <a:endParaRPr lang="en-US" sz="2150" dirty="0"/>
          </a:p>
        </p:txBody>
      </p:sp>
      <p:sp>
        <p:nvSpPr>
          <p:cNvPr id="20" name="Text 17"/>
          <p:cNvSpPr/>
          <p:nvPr/>
        </p:nvSpPr>
        <p:spPr>
          <a:xfrm>
            <a:off x="2592110" y="6119812"/>
            <a:ext cx="1117425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Initialize ATM with default balance and PIN. Loop through menu options until the user exits. Perform requested operation and return to the menu.</a:t>
            </a:r>
            <a:endParaRPr lang="en-US" sz="19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1">
            <a:extLst>
              <a:ext uri="{FF2B5EF4-FFF2-40B4-BE49-F238E27FC236}">
                <a16:creationId xmlns:a16="http://schemas.microsoft.com/office/drawing/2014/main" id="{13988B60-F32D-FF02-30A2-606D00CFB8A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111626" y="528917"/>
            <a:ext cx="4407147" cy="7171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996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793790"/>
            <a:ext cx="8602147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Code Example (with Screenshots)</a:t>
            </a:r>
            <a:endParaRPr lang="en-US" sz="4300" dirty="0"/>
          </a:p>
        </p:txBody>
      </p:sp>
      <p:pic>
        <p:nvPicPr>
          <p:cNvPr id="3" name="Image 0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359265" y="1973342"/>
            <a:ext cx="5275565" cy="387262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64037" y="6154579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Screenshot 1</a:t>
            </a:r>
            <a:endParaRPr lang="en-US" sz="2150" dirty="0"/>
          </a:p>
        </p:txBody>
      </p:sp>
      <p:sp>
        <p:nvSpPr>
          <p:cNvPr id="5" name="Text 2"/>
          <p:cNvSpPr/>
          <p:nvPr/>
        </p:nvSpPr>
        <p:spPr>
          <a:xfrm>
            <a:off x="864037" y="6645592"/>
            <a:ext cx="6266021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ATM class and method definitions (e.g., check_balance, withdraw, etc.).</a:t>
            </a:r>
            <a:endParaRPr lang="en-US" sz="1900" dirty="0"/>
          </a:p>
        </p:txBody>
      </p:sp>
      <p:pic>
        <p:nvPicPr>
          <p:cNvPr id="6" name="Image 1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8351953" y="1973342"/>
            <a:ext cx="4919182" cy="3872627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500342" y="6154579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Screenshot 2</a:t>
            </a:r>
            <a:endParaRPr lang="en-US" sz="2150" dirty="0"/>
          </a:p>
        </p:txBody>
      </p:sp>
      <p:sp>
        <p:nvSpPr>
          <p:cNvPr id="8" name="Text 4"/>
          <p:cNvSpPr/>
          <p:nvPr/>
        </p:nvSpPr>
        <p:spPr>
          <a:xfrm>
            <a:off x="7500342" y="6645592"/>
            <a:ext cx="6266021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Main menu loop (atm_menu) showing how the program handles user inputs.</a:t>
            </a:r>
            <a:endParaRPr lang="en-US" sz="19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248853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Testing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864037" y="3551753"/>
            <a:ext cx="2833926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Tested Functionalities</a:t>
            </a:r>
            <a:endParaRPr lang="en-US" sz="2150" dirty="0"/>
          </a:p>
        </p:txBody>
      </p:sp>
      <p:sp>
        <p:nvSpPr>
          <p:cNvPr id="4" name="Text 2"/>
          <p:cNvSpPr/>
          <p:nvPr/>
        </p:nvSpPr>
        <p:spPr>
          <a:xfrm>
            <a:off x="864037" y="4141470"/>
            <a:ext cx="61500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Balance check returns the current balance accurately.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864037" y="4622840"/>
            <a:ext cx="615005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Withdraw and deposit operations update the balance correctly.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864037" y="5499259"/>
            <a:ext cx="61500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PIN verification before any change.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7623929" y="3551753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Example Test Cases</a:t>
            </a:r>
            <a:endParaRPr lang="en-US" sz="2150" dirty="0"/>
          </a:p>
        </p:txBody>
      </p:sp>
      <p:sp>
        <p:nvSpPr>
          <p:cNvPr id="8" name="Text 6"/>
          <p:cNvSpPr/>
          <p:nvPr/>
        </p:nvSpPr>
        <p:spPr>
          <a:xfrm>
            <a:off x="7623929" y="4141470"/>
            <a:ext cx="61500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Withdraw more than the balance (expect error).</a:t>
            </a:r>
            <a:endParaRPr lang="en-US" sz="1900" dirty="0"/>
          </a:p>
        </p:txBody>
      </p:sp>
      <p:sp>
        <p:nvSpPr>
          <p:cNvPr id="9" name="Text 7"/>
          <p:cNvSpPr/>
          <p:nvPr/>
        </p:nvSpPr>
        <p:spPr>
          <a:xfrm>
            <a:off x="7623929" y="4622840"/>
            <a:ext cx="61500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Deposit a negative amount (expect error).</a:t>
            </a:r>
            <a:endParaRPr lang="en-US" sz="1900" dirty="0"/>
          </a:p>
        </p:txBody>
      </p:sp>
      <p:sp>
        <p:nvSpPr>
          <p:cNvPr id="10" name="Text 8"/>
          <p:cNvSpPr/>
          <p:nvPr/>
        </p:nvSpPr>
        <p:spPr>
          <a:xfrm>
            <a:off x="7623929" y="5104209"/>
            <a:ext cx="61500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Verify PIN change with incorrect PIN (expect error).</a:t>
            </a:r>
            <a:endParaRPr lang="en-US" sz="19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2219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32219"/>
          </a:xfrm>
          <a:prstGeom prst="rect">
            <a:avLst/>
          </a:prstGeom>
          <a:solidFill>
            <a:srgbClr val="0A081B">
              <a:alpha val="80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852964" y="670203"/>
            <a:ext cx="5416153" cy="6769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300"/>
              </a:lnSpc>
              <a:buNone/>
            </a:pPr>
            <a:r>
              <a:rPr lang="en-US" sz="42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Usage Instructions</a:t>
            </a:r>
            <a:endParaRPr lang="en-US" sz="42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964" y="1712714"/>
            <a:ext cx="1218605" cy="1949768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437090" y="1956435"/>
            <a:ext cx="2708077" cy="3384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Launch the Program</a:t>
            </a:r>
            <a:endParaRPr lang="en-US" sz="2100" dirty="0"/>
          </a:p>
        </p:txBody>
      </p:sp>
      <p:sp>
        <p:nvSpPr>
          <p:cNvPr id="7" name="Text 3"/>
          <p:cNvSpPr/>
          <p:nvPr/>
        </p:nvSpPr>
        <p:spPr>
          <a:xfrm>
            <a:off x="2437090" y="2441138"/>
            <a:ext cx="11340346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Run atm.py from the terminal.</a:t>
            </a:r>
            <a:endParaRPr lang="en-US" sz="190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2964" y="3662482"/>
            <a:ext cx="1218605" cy="1949768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2437090" y="3906203"/>
            <a:ext cx="2708077" cy="3384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Menu Options</a:t>
            </a:r>
            <a:endParaRPr lang="en-US" sz="2100" dirty="0"/>
          </a:p>
        </p:txBody>
      </p:sp>
      <p:sp>
        <p:nvSpPr>
          <p:cNvPr id="10" name="Text 5"/>
          <p:cNvSpPr/>
          <p:nvPr/>
        </p:nvSpPr>
        <p:spPr>
          <a:xfrm>
            <a:off x="2437090" y="4390906"/>
            <a:ext cx="11340346" cy="7798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Enter the corresponding number to: Check Balance (1), Withdraw Money (2), Deposit Money (3), Change PIN (4), Exit (5)</a:t>
            </a:r>
            <a:endParaRPr lang="en-US" sz="190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2964" y="5612249"/>
            <a:ext cx="1218605" cy="1949768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2437090" y="5855970"/>
            <a:ext cx="2708077" cy="3384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Sample Interaction</a:t>
            </a:r>
            <a:endParaRPr lang="en-US" sz="2100" dirty="0"/>
          </a:p>
        </p:txBody>
      </p:sp>
      <p:sp>
        <p:nvSpPr>
          <p:cNvPr id="13" name="Text 7"/>
          <p:cNvSpPr/>
          <p:nvPr/>
        </p:nvSpPr>
        <p:spPr>
          <a:xfrm>
            <a:off x="2437090" y="6340673"/>
            <a:ext cx="11340346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Demonstrate a sequence where the user checks their balance, makes a deposit, and changes their PIN.</a:t>
            </a:r>
            <a:endParaRPr lang="en-US" sz="19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80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864037" y="2471380"/>
            <a:ext cx="6599873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Documentation Overview</a:t>
            </a:r>
            <a:endParaRPr lang="en-US" sz="4300" dirty="0"/>
          </a:p>
        </p:txBody>
      </p:sp>
      <p:sp>
        <p:nvSpPr>
          <p:cNvPr id="5" name="Shape 2"/>
          <p:cNvSpPr/>
          <p:nvPr/>
        </p:nvSpPr>
        <p:spPr>
          <a:xfrm>
            <a:off x="864037" y="3527465"/>
            <a:ext cx="4136231" cy="2230755"/>
          </a:xfrm>
          <a:prstGeom prst="roundRect">
            <a:avLst>
              <a:gd name="adj" fmla="val 16601"/>
            </a:avLst>
          </a:prstGeom>
          <a:solidFill>
            <a:srgbClr val="0A081B"/>
          </a:solidFill>
          <a:ln w="30480">
            <a:solidFill>
              <a:srgbClr val="16FFBB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1141333" y="3804761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Code Documentation</a:t>
            </a:r>
            <a:endParaRPr lang="en-US" sz="2150" dirty="0"/>
          </a:p>
        </p:txBody>
      </p:sp>
      <p:sp>
        <p:nvSpPr>
          <p:cNvPr id="7" name="Text 4"/>
          <p:cNvSpPr/>
          <p:nvPr/>
        </p:nvSpPr>
        <p:spPr>
          <a:xfrm>
            <a:off x="1141333" y="4295775"/>
            <a:ext cx="3581638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Inline comments in each function and method.</a:t>
            </a:r>
            <a:endParaRPr lang="en-US" sz="1900" dirty="0"/>
          </a:p>
        </p:txBody>
      </p:sp>
      <p:sp>
        <p:nvSpPr>
          <p:cNvPr id="8" name="Shape 5"/>
          <p:cNvSpPr/>
          <p:nvPr/>
        </p:nvSpPr>
        <p:spPr>
          <a:xfrm>
            <a:off x="5247084" y="3527465"/>
            <a:ext cx="4136231" cy="2230755"/>
          </a:xfrm>
          <a:prstGeom prst="roundRect">
            <a:avLst>
              <a:gd name="adj" fmla="val 16601"/>
            </a:avLst>
          </a:prstGeom>
          <a:solidFill>
            <a:srgbClr val="0A081B"/>
          </a:solidFill>
          <a:ln w="30480">
            <a:solidFill>
              <a:srgbClr val="29DDDA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5524381" y="3804761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README File</a:t>
            </a:r>
            <a:endParaRPr lang="en-US" sz="2150" dirty="0"/>
          </a:p>
        </p:txBody>
      </p:sp>
      <p:sp>
        <p:nvSpPr>
          <p:cNvPr id="10" name="Text 7"/>
          <p:cNvSpPr/>
          <p:nvPr/>
        </p:nvSpPr>
        <p:spPr>
          <a:xfrm>
            <a:off x="5524381" y="4295775"/>
            <a:ext cx="3581638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Project Overview and Setup Instructions, Usage Instructions, Example Outputs</a:t>
            </a:r>
            <a:endParaRPr lang="en-US" sz="1900" dirty="0"/>
          </a:p>
        </p:txBody>
      </p:sp>
      <p:sp>
        <p:nvSpPr>
          <p:cNvPr id="11" name="Shape 8"/>
          <p:cNvSpPr/>
          <p:nvPr/>
        </p:nvSpPr>
        <p:spPr>
          <a:xfrm>
            <a:off x="9630132" y="3527465"/>
            <a:ext cx="4136231" cy="2230755"/>
          </a:xfrm>
          <a:prstGeom prst="roundRect">
            <a:avLst>
              <a:gd name="adj" fmla="val 16601"/>
            </a:avLst>
          </a:prstGeom>
          <a:solidFill>
            <a:srgbClr val="0A081B"/>
          </a:solidFill>
          <a:ln w="30480">
            <a:solidFill>
              <a:srgbClr val="37A7E7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9907429" y="3804761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Purpose</a:t>
            </a:r>
            <a:endParaRPr lang="en-US" sz="2150" dirty="0"/>
          </a:p>
        </p:txBody>
      </p:sp>
      <p:sp>
        <p:nvSpPr>
          <p:cNvPr id="13" name="Text 10"/>
          <p:cNvSpPr/>
          <p:nvPr/>
        </p:nvSpPr>
        <p:spPr>
          <a:xfrm>
            <a:off x="9907429" y="4295775"/>
            <a:ext cx="3581638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To ensure the code is easy to understand, modify, and test.</a:t>
            </a:r>
            <a:endParaRPr lang="en-US" sz="19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Custom</PresentationFormat>
  <Paragraphs>0</Paragraphs>
  <Slides>12</Slides>
  <Notes>11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eyad ayoub</cp:lastModifiedBy>
  <cp:revision>3</cp:revision>
  <dcterms:created xsi:type="dcterms:W3CDTF">2024-11-06T11:30:09Z</dcterms:created>
  <dcterms:modified xsi:type="dcterms:W3CDTF">2024-11-07T15:06:33Z</dcterms:modified>
</cp:coreProperties>
</file>